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lacial Indifference" panose="020B0604020202020204" charset="0"/>
      <p:regular r:id="rId18"/>
    </p:embeddedFont>
    <p:embeddedFont>
      <p:font typeface="Glacial Indifference Bold" panose="020B0604020202020204" charset="0"/>
      <p:regular r:id="rId19"/>
    </p:embeddedFont>
    <p:embeddedFont>
      <p:font typeface="Glacial Indifference Italics" panose="020B0604020202020204" charset="0"/>
      <p:regular r:id="rId20"/>
    </p:embeddedFont>
    <p:embeddedFont>
      <p:font typeface="Handelson Four" panose="020B0604020202020204" charset="0"/>
      <p:regular r:id="rId21"/>
    </p:embeddedFont>
    <p:embeddedFont>
      <p:font typeface="League Spartan" panose="020B0604020202020204" charset="0"/>
      <p:regular r:id="rId22"/>
    </p:embeddedFont>
    <p:embeddedFont>
      <p:font typeface="Mokoto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0.svg"/><Relationship Id="rId7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7.svg"/><Relationship Id="rId7" Type="http://schemas.openxmlformats.org/officeDocument/2006/relationships/image" Target="../media/image10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4.sv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5718180" y="-1118149"/>
            <a:ext cx="2525072" cy="3773885"/>
          </a:xfrm>
          <a:custGeom>
            <a:avLst/>
            <a:gdLst/>
            <a:ahLst/>
            <a:cxnLst/>
            <a:rect l="l" t="t" r="r" b="b"/>
            <a:pathLst>
              <a:path w="2525072" h="3773885">
                <a:moveTo>
                  <a:pt x="0" y="0"/>
                </a:moveTo>
                <a:lnTo>
                  <a:pt x="2525072" y="0"/>
                </a:lnTo>
                <a:lnTo>
                  <a:pt x="2525072" y="3773885"/>
                </a:lnTo>
                <a:lnTo>
                  <a:pt x="0" y="3773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49992" y="8638338"/>
            <a:ext cx="9453842" cy="3919047"/>
          </a:xfrm>
          <a:custGeom>
            <a:avLst/>
            <a:gdLst/>
            <a:ahLst/>
            <a:cxnLst/>
            <a:rect l="l" t="t" r="r" b="b"/>
            <a:pathLst>
              <a:path w="9453842" h="3919047">
                <a:moveTo>
                  <a:pt x="0" y="0"/>
                </a:moveTo>
                <a:lnTo>
                  <a:pt x="9453842" y="0"/>
                </a:lnTo>
                <a:lnTo>
                  <a:pt x="9453842" y="3919047"/>
                </a:lnTo>
                <a:lnTo>
                  <a:pt x="0" y="3919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8592438" y="1427933"/>
            <a:ext cx="956758" cy="5979735"/>
          </a:xfrm>
          <a:custGeom>
            <a:avLst/>
            <a:gdLst/>
            <a:ahLst/>
            <a:cxnLst/>
            <a:rect l="l" t="t" r="r" b="b"/>
            <a:pathLst>
              <a:path w="956758" h="5979735">
                <a:moveTo>
                  <a:pt x="0" y="0"/>
                </a:moveTo>
                <a:lnTo>
                  <a:pt x="956758" y="0"/>
                </a:lnTo>
                <a:lnTo>
                  <a:pt x="956758" y="5979735"/>
                </a:lnTo>
                <a:lnTo>
                  <a:pt x="0" y="5979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8843977" y="3031804"/>
            <a:ext cx="858907" cy="5979735"/>
          </a:xfrm>
          <a:custGeom>
            <a:avLst/>
            <a:gdLst/>
            <a:ahLst/>
            <a:cxnLst/>
            <a:rect l="l" t="t" r="r" b="b"/>
            <a:pathLst>
              <a:path w="858907" h="5979735">
                <a:moveTo>
                  <a:pt x="0" y="0"/>
                </a:moveTo>
                <a:lnTo>
                  <a:pt x="858907" y="0"/>
                </a:lnTo>
                <a:lnTo>
                  <a:pt x="858907" y="5979735"/>
                </a:lnTo>
                <a:lnTo>
                  <a:pt x="0" y="59797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785714" y="7734306"/>
            <a:ext cx="2487716" cy="5105388"/>
          </a:xfrm>
          <a:custGeom>
            <a:avLst/>
            <a:gdLst/>
            <a:ahLst/>
            <a:cxnLst/>
            <a:rect l="l" t="t" r="r" b="b"/>
            <a:pathLst>
              <a:path w="2487716" h="5105388">
                <a:moveTo>
                  <a:pt x="0" y="0"/>
                </a:moveTo>
                <a:lnTo>
                  <a:pt x="2487716" y="0"/>
                </a:lnTo>
                <a:lnTo>
                  <a:pt x="2487716" y="5105388"/>
                </a:lnTo>
                <a:lnTo>
                  <a:pt x="0" y="5105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10856" y="8460609"/>
            <a:ext cx="2633170" cy="3368008"/>
          </a:xfrm>
          <a:custGeom>
            <a:avLst/>
            <a:gdLst/>
            <a:ahLst/>
            <a:cxnLst/>
            <a:rect l="l" t="t" r="r" b="b"/>
            <a:pathLst>
              <a:path w="2633170" h="3368008">
                <a:moveTo>
                  <a:pt x="0" y="0"/>
                </a:moveTo>
                <a:lnTo>
                  <a:pt x="2633170" y="0"/>
                </a:lnTo>
                <a:lnTo>
                  <a:pt x="2633170" y="3368009"/>
                </a:lnTo>
                <a:lnTo>
                  <a:pt x="0" y="33680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07091" y="8602996"/>
            <a:ext cx="2608676" cy="3368008"/>
          </a:xfrm>
          <a:custGeom>
            <a:avLst/>
            <a:gdLst/>
            <a:ahLst/>
            <a:cxnLst/>
            <a:rect l="l" t="t" r="r" b="b"/>
            <a:pathLst>
              <a:path w="2608676" h="3368008">
                <a:moveTo>
                  <a:pt x="0" y="0"/>
                </a:moveTo>
                <a:lnTo>
                  <a:pt x="2608676" y="0"/>
                </a:lnTo>
                <a:lnTo>
                  <a:pt x="2608676" y="3368008"/>
                </a:lnTo>
                <a:lnTo>
                  <a:pt x="0" y="336800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66011" y="1570653"/>
            <a:ext cx="10974634" cy="270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22"/>
              </a:lnSpc>
              <a:spcBef>
                <a:spcPct val="0"/>
              </a:spcBef>
            </a:pPr>
            <a:r>
              <a:rPr lang="en-US" sz="15659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GUÍA PRÁCTICA 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09491" y="1068857"/>
            <a:ext cx="7234535" cy="530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en-US" sz="311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Asignatura: Programación Grafica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66036" y="3990669"/>
            <a:ext cx="9774585" cy="539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en-US" sz="311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Docente: Msc. Ing. Milagros Gleny Cohaila Gonzales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30778" y="4915463"/>
            <a:ext cx="6166081" cy="327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</a:pPr>
            <a:r>
              <a:rPr lang="en-US" sz="311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INTEGRANTES:</a:t>
            </a:r>
          </a:p>
          <a:p>
            <a:pPr algn="ctr">
              <a:lnSpc>
                <a:spcPts val="4366"/>
              </a:lnSpc>
            </a:pPr>
            <a:r>
              <a:rPr lang="en-US" sz="311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IRAZEMA CHOQUE RUELAS</a:t>
            </a:r>
          </a:p>
          <a:p>
            <a:pPr algn="ctr">
              <a:lnSpc>
                <a:spcPts val="4366"/>
              </a:lnSpc>
            </a:pPr>
            <a:r>
              <a:rPr lang="en-US" sz="311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ALISON QUISPE GALARZA</a:t>
            </a:r>
          </a:p>
          <a:p>
            <a:pPr algn="ctr">
              <a:lnSpc>
                <a:spcPts val="4366"/>
              </a:lnSpc>
            </a:pPr>
            <a:r>
              <a:rPr lang="en-US" sz="311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NATALIA HUANCA QUISPE</a:t>
            </a:r>
          </a:p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en-US" sz="311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CARLOS SANDOVAL SANTAMARIA</a:t>
            </a:r>
          </a:p>
          <a:p>
            <a:pPr algn="ctr">
              <a:lnSpc>
                <a:spcPts val="4366"/>
              </a:lnSpc>
              <a:spcBef>
                <a:spcPct val="0"/>
              </a:spcBef>
            </a:pPr>
            <a:endParaRPr lang="en-US" sz="3119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0" y="0"/>
            <a:ext cx="3072166" cy="3078214"/>
          </a:xfrm>
          <a:custGeom>
            <a:avLst/>
            <a:gdLst/>
            <a:ahLst/>
            <a:cxnLst/>
            <a:rect l="l" t="t" r="r" b="b"/>
            <a:pathLst>
              <a:path w="3072166" h="3078214">
                <a:moveTo>
                  <a:pt x="0" y="0"/>
                </a:moveTo>
                <a:lnTo>
                  <a:pt x="3072166" y="0"/>
                </a:lnTo>
                <a:lnTo>
                  <a:pt x="3072166" y="3078214"/>
                </a:lnTo>
                <a:lnTo>
                  <a:pt x="0" y="30782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383307" y="116258"/>
            <a:ext cx="2332459" cy="1915072"/>
          </a:xfrm>
          <a:custGeom>
            <a:avLst/>
            <a:gdLst/>
            <a:ahLst/>
            <a:cxnLst/>
            <a:rect l="l" t="t" r="r" b="b"/>
            <a:pathLst>
              <a:path w="2332459" h="1915072">
                <a:moveTo>
                  <a:pt x="0" y="0"/>
                </a:moveTo>
                <a:lnTo>
                  <a:pt x="2332460" y="0"/>
                </a:lnTo>
                <a:lnTo>
                  <a:pt x="2332460" y="1915072"/>
                </a:lnTo>
                <a:lnTo>
                  <a:pt x="0" y="191507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5603399" y="1553416"/>
            <a:ext cx="8288984" cy="2178906"/>
          </a:xfrm>
          <a:custGeom>
            <a:avLst/>
            <a:gdLst/>
            <a:ahLst/>
            <a:cxnLst/>
            <a:rect l="l" t="t" r="r" b="b"/>
            <a:pathLst>
              <a:path w="8288984" h="2178906">
                <a:moveTo>
                  <a:pt x="0" y="0"/>
                </a:moveTo>
                <a:lnTo>
                  <a:pt x="8288985" y="0"/>
                </a:lnTo>
                <a:lnTo>
                  <a:pt x="8288985" y="2178905"/>
                </a:lnTo>
                <a:lnTo>
                  <a:pt x="0" y="217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79630" y="-1089453"/>
            <a:ext cx="8288984" cy="2178906"/>
          </a:xfrm>
          <a:custGeom>
            <a:avLst/>
            <a:gdLst/>
            <a:ahLst/>
            <a:cxnLst/>
            <a:rect l="l" t="t" r="r" b="b"/>
            <a:pathLst>
              <a:path w="8288984" h="2178906">
                <a:moveTo>
                  <a:pt x="0" y="0"/>
                </a:moveTo>
                <a:lnTo>
                  <a:pt x="8288984" y="0"/>
                </a:lnTo>
                <a:lnTo>
                  <a:pt x="8288984" y="2178906"/>
                </a:lnTo>
                <a:lnTo>
                  <a:pt x="0" y="217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216802" y="1689003"/>
          <a:ext cx="17604700" cy="8286923"/>
        </p:xfrm>
        <a:graphic>
          <a:graphicData uri="http://schemas.openxmlformats.org/drawingml/2006/table">
            <a:tbl>
              <a:tblPr/>
              <a:tblGrid>
                <a:gridCol w="11943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1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4525"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CÓDIGO VISUAL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REULTADOS(SIMULACIÓN)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2397"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394210" y="3038281"/>
            <a:ext cx="4300393" cy="3598910"/>
          </a:xfrm>
          <a:custGeom>
            <a:avLst/>
            <a:gdLst/>
            <a:ahLst/>
            <a:cxnLst/>
            <a:rect l="l" t="t" r="r" b="b"/>
            <a:pathLst>
              <a:path w="4300393" h="3598910">
                <a:moveTo>
                  <a:pt x="0" y="0"/>
                </a:moveTo>
                <a:lnTo>
                  <a:pt x="4300393" y="0"/>
                </a:lnTo>
                <a:lnTo>
                  <a:pt x="4300393" y="3598910"/>
                </a:lnTo>
                <a:lnTo>
                  <a:pt x="0" y="3598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36" t="-2945" r="-3001" b="-124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694603" y="3809072"/>
            <a:ext cx="7383089" cy="5979688"/>
          </a:xfrm>
          <a:custGeom>
            <a:avLst/>
            <a:gdLst/>
            <a:ahLst/>
            <a:cxnLst/>
            <a:rect l="l" t="t" r="r" b="b"/>
            <a:pathLst>
              <a:path w="7383089" h="5979688">
                <a:moveTo>
                  <a:pt x="0" y="0"/>
                </a:moveTo>
                <a:lnTo>
                  <a:pt x="7383089" y="0"/>
                </a:lnTo>
                <a:lnTo>
                  <a:pt x="7383089" y="5979689"/>
                </a:lnTo>
                <a:lnTo>
                  <a:pt x="0" y="5979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31" b="-93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03990" y="3370233"/>
            <a:ext cx="2927786" cy="2212105"/>
          </a:xfrm>
          <a:custGeom>
            <a:avLst/>
            <a:gdLst/>
            <a:ahLst/>
            <a:cxnLst/>
            <a:rect l="l" t="t" r="r" b="b"/>
            <a:pathLst>
              <a:path w="2927786" h="2212105">
                <a:moveTo>
                  <a:pt x="0" y="0"/>
                </a:moveTo>
                <a:lnTo>
                  <a:pt x="2927787" y="0"/>
                </a:lnTo>
                <a:lnTo>
                  <a:pt x="2927787" y="2212106"/>
                </a:lnTo>
                <a:lnTo>
                  <a:pt x="0" y="22121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155" t="-20132" r="-31309" b="-1424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408660" y="3809072"/>
            <a:ext cx="2207324" cy="1334428"/>
          </a:xfrm>
          <a:custGeom>
            <a:avLst/>
            <a:gdLst/>
            <a:ahLst/>
            <a:cxnLst/>
            <a:rect l="l" t="t" r="r" b="b"/>
            <a:pathLst>
              <a:path w="2207324" h="1334428">
                <a:moveTo>
                  <a:pt x="0" y="0"/>
                </a:moveTo>
                <a:lnTo>
                  <a:pt x="2207324" y="0"/>
                </a:lnTo>
                <a:lnTo>
                  <a:pt x="2207324" y="1334428"/>
                </a:lnTo>
                <a:lnTo>
                  <a:pt x="0" y="133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450206" y="6268358"/>
            <a:ext cx="2239040" cy="1597987"/>
          </a:xfrm>
          <a:custGeom>
            <a:avLst/>
            <a:gdLst/>
            <a:ahLst/>
            <a:cxnLst/>
            <a:rect l="l" t="t" r="r" b="b"/>
            <a:pathLst>
              <a:path w="2239040" h="1597987">
                <a:moveTo>
                  <a:pt x="0" y="0"/>
                </a:moveTo>
                <a:lnTo>
                  <a:pt x="2239039" y="0"/>
                </a:lnTo>
                <a:lnTo>
                  <a:pt x="2239039" y="1597987"/>
                </a:lnTo>
                <a:lnTo>
                  <a:pt x="0" y="15979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78710" y="6231509"/>
            <a:ext cx="2637274" cy="1634836"/>
          </a:xfrm>
          <a:custGeom>
            <a:avLst/>
            <a:gdLst/>
            <a:ahLst/>
            <a:cxnLst/>
            <a:rect l="l" t="t" r="r" b="b"/>
            <a:pathLst>
              <a:path w="2637274" h="1634836">
                <a:moveTo>
                  <a:pt x="0" y="0"/>
                </a:moveTo>
                <a:lnTo>
                  <a:pt x="2637274" y="0"/>
                </a:lnTo>
                <a:lnTo>
                  <a:pt x="2637274" y="1634836"/>
                </a:lnTo>
                <a:lnTo>
                  <a:pt x="0" y="16348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105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-1877347" y="-247650"/>
            <a:ext cx="10812766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Desarrollo: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9475" y="2606674"/>
            <a:ext cx="13389049" cy="4025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802"/>
              </a:lnSpc>
            </a:pPr>
            <a:r>
              <a:rPr lang="en-US" sz="13168" spc="-697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MUCHAS GRACIAS</a:t>
            </a:r>
          </a:p>
        </p:txBody>
      </p:sp>
      <p:sp>
        <p:nvSpPr>
          <p:cNvPr id="3" name="Freeform 3"/>
          <p:cNvSpPr/>
          <p:nvPr/>
        </p:nvSpPr>
        <p:spPr>
          <a:xfrm>
            <a:off x="-6802679" y="446691"/>
            <a:ext cx="10471816" cy="1523173"/>
          </a:xfrm>
          <a:custGeom>
            <a:avLst/>
            <a:gdLst/>
            <a:ahLst/>
            <a:cxnLst/>
            <a:rect l="l" t="t" r="r" b="b"/>
            <a:pathLst>
              <a:path w="10471816" h="1523173">
                <a:moveTo>
                  <a:pt x="0" y="0"/>
                </a:moveTo>
                <a:lnTo>
                  <a:pt x="10471817" y="0"/>
                </a:lnTo>
                <a:lnTo>
                  <a:pt x="10471817" y="1523173"/>
                </a:lnTo>
                <a:lnTo>
                  <a:pt x="0" y="1523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88213" y="7868825"/>
            <a:ext cx="9453842" cy="3919047"/>
          </a:xfrm>
          <a:custGeom>
            <a:avLst/>
            <a:gdLst/>
            <a:ahLst/>
            <a:cxnLst/>
            <a:rect l="l" t="t" r="r" b="b"/>
            <a:pathLst>
              <a:path w="9453842" h="3919047">
                <a:moveTo>
                  <a:pt x="0" y="0"/>
                </a:moveTo>
                <a:lnTo>
                  <a:pt x="9453843" y="0"/>
                </a:lnTo>
                <a:lnTo>
                  <a:pt x="9453843" y="3919047"/>
                </a:lnTo>
                <a:lnTo>
                  <a:pt x="0" y="3919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40611" y="7734306"/>
            <a:ext cx="2487716" cy="5105388"/>
          </a:xfrm>
          <a:custGeom>
            <a:avLst/>
            <a:gdLst/>
            <a:ahLst/>
            <a:cxnLst/>
            <a:rect l="l" t="t" r="r" b="b"/>
            <a:pathLst>
              <a:path w="2487716" h="5105388">
                <a:moveTo>
                  <a:pt x="0" y="0"/>
                </a:moveTo>
                <a:lnTo>
                  <a:pt x="2487716" y="0"/>
                </a:lnTo>
                <a:lnTo>
                  <a:pt x="2487716" y="5105388"/>
                </a:lnTo>
                <a:lnTo>
                  <a:pt x="0" y="5105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84755" y="7734306"/>
            <a:ext cx="2633170" cy="3368008"/>
          </a:xfrm>
          <a:custGeom>
            <a:avLst/>
            <a:gdLst/>
            <a:ahLst/>
            <a:cxnLst/>
            <a:rect l="l" t="t" r="r" b="b"/>
            <a:pathLst>
              <a:path w="2633170" h="3368008">
                <a:moveTo>
                  <a:pt x="0" y="0"/>
                </a:moveTo>
                <a:lnTo>
                  <a:pt x="2633170" y="0"/>
                </a:lnTo>
                <a:lnTo>
                  <a:pt x="2633170" y="3368008"/>
                </a:lnTo>
                <a:lnTo>
                  <a:pt x="0" y="33680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12810" y="7868825"/>
            <a:ext cx="2608676" cy="3368008"/>
          </a:xfrm>
          <a:custGeom>
            <a:avLst/>
            <a:gdLst/>
            <a:ahLst/>
            <a:cxnLst/>
            <a:rect l="l" t="t" r="r" b="b"/>
            <a:pathLst>
              <a:path w="2608676" h="3368008">
                <a:moveTo>
                  <a:pt x="0" y="0"/>
                </a:moveTo>
                <a:lnTo>
                  <a:pt x="2608676" y="0"/>
                </a:lnTo>
                <a:lnTo>
                  <a:pt x="2608676" y="3368008"/>
                </a:lnTo>
                <a:lnTo>
                  <a:pt x="0" y="33680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517148" y="0"/>
            <a:ext cx="10471816" cy="1523173"/>
          </a:xfrm>
          <a:custGeom>
            <a:avLst/>
            <a:gdLst/>
            <a:ahLst/>
            <a:cxnLst/>
            <a:rect l="l" t="t" r="r" b="b"/>
            <a:pathLst>
              <a:path w="10471816" h="1523173">
                <a:moveTo>
                  <a:pt x="0" y="0"/>
                </a:moveTo>
                <a:lnTo>
                  <a:pt x="10471817" y="0"/>
                </a:lnTo>
                <a:lnTo>
                  <a:pt x="10471817" y="1523173"/>
                </a:lnTo>
                <a:lnTo>
                  <a:pt x="0" y="1523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6112"/>
            <a:ext cx="20835606" cy="2604951"/>
            <a:chOff x="0" y="0"/>
            <a:chExt cx="5487567" cy="6860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87567" cy="686078"/>
            </a:xfrm>
            <a:custGeom>
              <a:avLst/>
              <a:gdLst/>
              <a:ahLst/>
              <a:cxnLst/>
              <a:rect l="l" t="t" r="r" b="b"/>
              <a:pathLst>
                <a:path w="5487567" h="686078">
                  <a:moveTo>
                    <a:pt x="0" y="0"/>
                  </a:moveTo>
                  <a:lnTo>
                    <a:pt x="5487567" y="0"/>
                  </a:lnTo>
                  <a:lnTo>
                    <a:pt x="5487567" y="686078"/>
                  </a:lnTo>
                  <a:lnTo>
                    <a:pt x="0" y="686078"/>
                  </a:lnTo>
                  <a:close/>
                </a:path>
              </a:pathLst>
            </a:custGeom>
            <a:solidFill>
              <a:srgbClr val="85D6E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487567" cy="733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48662" y="1784253"/>
            <a:ext cx="12625829" cy="163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2531"/>
              </a:lnSpc>
              <a:spcBef>
                <a:spcPct val="0"/>
              </a:spcBef>
            </a:pPr>
            <a:r>
              <a:rPr lang="en-US" sz="11392" spc="-956">
                <a:solidFill>
                  <a:srgbClr val="05061C"/>
                </a:solidFill>
                <a:latin typeface="Mokoto"/>
                <a:ea typeface="Mokoto"/>
                <a:cs typeface="Mokoto"/>
                <a:sym typeface="Mokoto"/>
              </a:rPr>
              <a:t>PROBLEMA 11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9172" y="4445667"/>
            <a:ext cx="9795784" cy="337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8"/>
              </a:lnSpc>
              <a:spcBef>
                <a:spcPct val="0"/>
              </a:spcBef>
            </a:pPr>
            <a:r>
              <a:rPr lang="en-US" sz="6427">
                <a:solidFill>
                  <a:srgbClr val="05061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Realizar en open roberta Seguidor de Línea con 2 sensores de color.</a:t>
            </a:r>
          </a:p>
        </p:txBody>
      </p:sp>
      <p:sp>
        <p:nvSpPr>
          <p:cNvPr id="7" name="Freeform 7"/>
          <p:cNvSpPr/>
          <p:nvPr/>
        </p:nvSpPr>
        <p:spPr>
          <a:xfrm>
            <a:off x="12088221" y="4559967"/>
            <a:ext cx="5015627" cy="4404632"/>
          </a:xfrm>
          <a:custGeom>
            <a:avLst/>
            <a:gdLst/>
            <a:ahLst/>
            <a:cxnLst/>
            <a:rect l="l" t="t" r="r" b="b"/>
            <a:pathLst>
              <a:path w="5015627" h="4404632">
                <a:moveTo>
                  <a:pt x="0" y="0"/>
                </a:moveTo>
                <a:lnTo>
                  <a:pt x="5015627" y="0"/>
                </a:lnTo>
                <a:lnTo>
                  <a:pt x="5015627" y="4404632"/>
                </a:lnTo>
                <a:lnTo>
                  <a:pt x="0" y="4404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508757" y="-1064553"/>
            <a:ext cx="9751946" cy="2563471"/>
          </a:xfrm>
          <a:custGeom>
            <a:avLst/>
            <a:gdLst/>
            <a:ahLst/>
            <a:cxnLst/>
            <a:rect l="l" t="t" r="r" b="b"/>
            <a:pathLst>
              <a:path w="9751946" h="2563471">
                <a:moveTo>
                  <a:pt x="9751946" y="0"/>
                </a:moveTo>
                <a:lnTo>
                  <a:pt x="0" y="0"/>
                </a:lnTo>
                <a:lnTo>
                  <a:pt x="0" y="2563471"/>
                </a:lnTo>
                <a:lnTo>
                  <a:pt x="9751946" y="2563471"/>
                </a:lnTo>
                <a:lnTo>
                  <a:pt x="9751946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994293" y="8520479"/>
            <a:ext cx="9751946" cy="2563471"/>
          </a:xfrm>
          <a:custGeom>
            <a:avLst/>
            <a:gdLst/>
            <a:ahLst/>
            <a:cxnLst/>
            <a:rect l="l" t="t" r="r" b="b"/>
            <a:pathLst>
              <a:path w="9751946" h="2563471">
                <a:moveTo>
                  <a:pt x="9751945" y="0"/>
                </a:moveTo>
                <a:lnTo>
                  <a:pt x="0" y="0"/>
                </a:lnTo>
                <a:lnTo>
                  <a:pt x="0" y="2563471"/>
                </a:lnTo>
                <a:lnTo>
                  <a:pt x="9751945" y="2563471"/>
                </a:lnTo>
                <a:lnTo>
                  <a:pt x="9751945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810567" y="1311210"/>
          <a:ext cx="17027028" cy="9814959"/>
        </p:xfrm>
        <a:graphic>
          <a:graphicData uri="http://schemas.openxmlformats.org/drawingml/2006/table">
            <a:tbl>
              <a:tblPr/>
              <a:tblGrid>
                <a:gridCol w="1914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01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1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68128"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ENTRADA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PROCESO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SALIDA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5397">
                <a:tc>
                  <a:txBody>
                    <a:bodyPr/>
                    <a:lstStyle/>
                    <a:p>
                      <a:pPr algn="l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*Color Negro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25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Repetir indefinida mente:</a:t>
                      </a:r>
                      <a:endParaRPr lang="en-US" sz="1100"/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SI: Obterner color sensor de color Port 1 =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Hacer: 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Puerto de motor C encendido Velocidad=0 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Puerto de motor B encendidoVelocidad=50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Sino: 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Si:Obtener color sensor de color Port 2= 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Hacer: 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Puerto de motor C encendido Velocidad=50 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Puerto de motor B endindido Velocidad =0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Sino Si:Obtener distancia cm senor de Ultrasonidos Port 3 &lt; 20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Hace: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   Para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   Gira derecho: 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      Velocidad=30 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      Grado=180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Sino: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   Puerto de motor C encendido Velocidad=50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   Puerto de motor B endendido Velocidad=50 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Fin_Si</a:t>
                      </a:r>
                    </a:p>
                  </a:txBody>
                  <a:tcPr marL="190500" marR="190500" marT="190500" marB="190500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------Esenario 1--------</a:t>
                      </a:r>
                      <a:endParaRPr lang="en-US" sz="1100"/>
                    </a:p>
                    <a:p>
                      <a:pPr algn="l">
                        <a:lnSpc>
                          <a:spcPts val="3780"/>
                        </a:lnSpc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robot se prepara para avanzar </a:t>
                      </a:r>
                    </a:p>
                    <a:p>
                      <a:pPr algn="l">
                        <a:lnSpc>
                          <a:spcPts val="3780"/>
                        </a:lnSpc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------Esenario 2-------</a:t>
                      </a:r>
                    </a:p>
                    <a:p>
                      <a:pPr algn="l">
                        <a:lnSpc>
                          <a:spcPts val="3780"/>
                        </a:lnSpc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robot al enocntrarse con um obstaculo por el ultrsonido a distancia de 20 cm</a:t>
                      </a:r>
                    </a:p>
                    <a:p>
                      <a:pPr algn="l">
                        <a:lnSpc>
                          <a:spcPts val="3780"/>
                        </a:lnSpc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girara 180 grados y seguira la linea </a:t>
                      </a:r>
                    </a:p>
                    <a:p>
                      <a:pPr algn="l">
                        <a:lnSpc>
                          <a:spcPts val="3780"/>
                        </a:lnSpc>
                      </a:pPr>
                      <a:endParaRPr lang="en-US" sz="2700">
                        <a:solidFill>
                          <a:srgbClr val="000000"/>
                        </a:solidFill>
                        <a:latin typeface="Glacial Indifference"/>
                        <a:ea typeface="Glacial Indifference"/>
                        <a:cs typeface="Glacial Indifference"/>
                        <a:sym typeface="Glacial Indifference"/>
                      </a:endParaRP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-3279919" y="-387447"/>
            <a:ext cx="10812766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Análisis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978145" y="3213789"/>
            <a:ext cx="691871" cy="314824"/>
            <a:chOff x="0" y="0"/>
            <a:chExt cx="182221" cy="829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2221" cy="82916"/>
            </a:xfrm>
            <a:custGeom>
              <a:avLst/>
              <a:gdLst/>
              <a:ahLst/>
              <a:cxnLst/>
              <a:rect l="l" t="t" r="r" b="b"/>
              <a:pathLst>
                <a:path w="182221" h="82916">
                  <a:moveTo>
                    <a:pt x="0" y="0"/>
                  </a:moveTo>
                  <a:lnTo>
                    <a:pt x="182221" y="0"/>
                  </a:lnTo>
                  <a:lnTo>
                    <a:pt x="182221" y="82916"/>
                  </a:lnTo>
                  <a:lnTo>
                    <a:pt x="0" y="829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82221" cy="130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24080" y="4986088"/>
            <a:ext cx="691871" cy="314824"/>
            <a:chOff x="0" y="0"/>
            <a:chExt cx="182221" cy="829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221" cy="82916"/>
            </a:xfrm>
            <a:custGeom>
              <a:avLst/>
              <a:gdLst/>
              <a:ahLst/>
              <a:cxnLst/>
              <a:rect l="l" t="t" r="r" b="b"/>
              <a:pathLst>
                <a:path w="182221" h="82916">
                  <a:moveTo>
                    <a:pt x="0" y="0"/>
                  </a:moveTo>
                  <a:lnTo>
                    <a:pt x="182221" y="0"/>
                  </a:lnTo>
                  <a:lnTo>
                    <a:pt x="182221" y="82916"/>
                  </a:lnTo>
                  <a:lnTo>
                    <a:pt x="0" y="829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82221" cy="130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5603399" y="1553416"/>
            <a:ext cx="8288984" cy="2178906"/>
          </a:xfrm>
          <a:custGeom>
            <a:avLst/>
            <a:gdLst/>
            <a:ahLst/>
            <a:cxnLst/>
            <a:rect l="l" t="t" r="r" b="b"/>
            <a:pathLst>
              <a:path w="8288984" h="2178906">
                <a:moveTo>
                  <a:pt x="0" y="0"/>
                </a:moveTo>
                <a:lnTo>
                  <a:pt x="8288985" y="0"/>
                </a:lnTo>
                <a:lnTo>
                  <a:pt x="8288985" y="2178905"/>
                </a:lnTo>
                <a:lnTo>
                  <a:pt x="0" y="217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79630" y="-1089453"/>
            <a:ext cx="8288984" cy="2178906"/>
          </a:xfrm>
          <a:custGeom>
            <a:avLst/>
            <a:gdLst/>
            <a:ahLst/>
            <a:cxnLst/>
            <a:rect l="l" t="t" r="r" b="b"/>
            <a:pathLst>
              <a:path w="8288984" h="2178906">
                <a:moveTo>
                  <a:pt x="0" y="0"/>
                </a:moveTo>
                <a:lnTo>
                  <a:pt x="8288984" y="0"/>
                </a:lnTo>
                <a:lnTo>
                  <a:pt x="8288984" y="2178906"/>
                </a:lnTo>
                <a:lnTo>
                  <a:pt x="0" y="217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611539" y="1880469"/>
          <a:ext cx="16647761" cy="7377831"/>
        </p:xfrm>
        <a:graphic>
          <a:graphicData uri="http://schemas.openxmlformats.org/drawingml/2006/table">
            <a:tbl>
              <a:tblPr/>
              <a:tblGrid>
                <a:gridCol w="10760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7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0721"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CÓDIGO VISUAL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REULTADOS(SIMULACIÓN)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7110"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4163291" y="4437513"/>
            <a:ext cx="7235029" cy="4604157"/>
          </a:xfrm>
          <a:custGeom>
            <a:avLst/>
            <a:gdLst/>
            <a:ahLst/>
            <a:cxnLst/>
            <a:rect l="l" t="t" r="r" b="b"/>
            <a:pathLst>
              <a:path w="7235029" h="4604157">
                <a:moveTo>
                  <a:pt x="0" y="0"/>
                </a:moveTo>
                <a:lnTo>
                  <a:pt x="7235029" y="0"/>
                </a:lnTo>
                <a:lnTo>
                  <a:pt x="7235029" y="4604157"/>
                </a:lnTo>
                <a:lnTo>
                  <a:pt x="0" y="4604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85" t="-507" r="-168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607334" y="4474309"/>
            <a:ext cx="5232215" cy="3394400"/>
          </a:xfrm>
          <a:custGeom>
            <a:avLst/>
            <a:gdLst/>
            <a:ahLst/>
            <a:cxnLst/>
            <a:rect l="l" t="t" r="r" b="b"/>
            <a:pathLst>
              <a:path w="5232215" h="3394400">
                <a:moveTo>
                  <a:pt x="0" y="0"/>
                </a:moveTo>
                <a:lnTo>
                  <a:pt x="5232215" y="0"/>
                </a:lnTo>
                <a:lnTo>
                  <a:pt x="5232215" y="3394400"/>
                </a:lnTo>
                <a:lnTo>
                  <a:pt x="0" y="3394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64603" y="3176189"/>
            <a:ext cx="3398688" cy="2788667"/>
          </a:xfrm>
          <a:custGeom>
            <a:avLst/>
            <a:gdLst/>
            <a:ahLst/>
            <a:cxnLst/>
            <a:rect l="l" t="t" r="r" b="b"/>
            <a:pathLst>
              <a:path w="3398688" h="2788667">
                <a:moveTo>
                  <a:pt x="0" y="0"/>
                </a:moveTo>
                <a:lnTo>
                  <a:pt x="3398688" y="0"/>
                </a:lnTo>
                <a:lnTo>
                  <a:pt x="3398688" y="2788668"/>
                </a:lnTo>
                <a:lnTo>
                  <a:pt x="0" y="27886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877347" y="-247650"/>
            <a:ext cx="10812766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Desarrollo: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508757" y="-1064553"/>
            <a:ext cx="9751946" cy="2563471"/>
          </a:xfrm>
          <a:custGeom>
            <a:avLst/>
            <a:gdLst/>
            <a:ahLst/>
            <a:cxnLst/>
            <a:rect l="l" t="t" r="r" b="b"/>
            <a:pathLst>
              <a:path w="9751946" h="2563471">
                <a:moveTo>
                  <a:pt x="9751946" y="0"/>
                </a:moveTo>
                <a:lnTo>
                  <a:pt x="0" y="0"/>
                </a:lnTo>
                <a:lnTo>
                  <a:pt x="0" y="2563471"/>
                </a:lnTo>
                <a:lnTo>
                  <a:pt x="9751946" y="2563471"/>
                </a:lnTo>
                <a:lnTo>
                  <a:pt x="9751946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994293" y="8520479"/>
            <a:ext cx="9751946" cy="2563471"/>
          </a:xfrm>
          <a:custGeom>
            <a:avLst/>
            <a:gdLst/>
            <a:ahLst/>
            <a:cxnLst/>
            <a:rect l="l" t="t" r="r" b="b"/>
            <a:pathLst>
              <a:path w="9751946" h="2563471">
                <a:moveTo>
                  <a:pt x="9751945" y="0"/>
                </a:moveTo>
                <a:lnTo>
                  <a:pt x="0" y="0"/>
                </a:lnTo>
                <a:lnTo>
                  <a:pt x="0" y="2563471"/>
                </a:lnTo>
                <a:lnTo>
                  <a:pt x="9751945" y="2563471"/>
                </a:lnTo>
                <a:lnTo>
                  <a:pt x="9751945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838131" y="2180366"/>
          <a:ext cx="16666866" cy="9176512"/>
        </p:xfrm>
        <a:graphic>
          <a:graphicData uri="http://schemas.openxmlformats.org/drawingml/2006/table">
            <a:tbl>
              <a:tblPr/>
              <a:tblGrid>
                <a:gridCol w="1914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4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7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68623"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ENTRADA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PROCESO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SALIDA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9102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*Color negro</a:t>
                      </a:r>
                      <a:endParaRPr lang="en-US" sz="1100"/>
                    </a:p>
                    <a:p>
                      <a:pPr algn="l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*Color azul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6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repetir indefinitivamente </a:t>
                      </a:r>
                      <a:endParaRPr lang="en-US" sz="1100"/>
                    </a:p>
                    <a:p>
                      <a:pPr algn="l">
                        <a:lnSpc>
                          <a:spcPts val="2106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hacer</a:t>
                      </a:r>
                    </a:p>
                    <a:p>
                      <a:pPr algn="l">
                        <a:lnSpc>
                          <a:spcPts val="2106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</a:t>
                      </a:r>
                      <a:r>
                        <a:rPr lang="en-US" sz="18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si hacer </a:t>
                      </a:r>
                    </a:p>
                    <a:p>
                      <a:pPr algn="l">
                        <a:lnSpc>
                          <a:spcPts val="2106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obtener color con el sensor de color</a:t>
                      </a:r>
                    </a:p>
                    <a:p>
                      <a:pPr algn="l">
                        <a:lnSpc>
                          <a:spcPts val="2106"/>
                        </a:lnSpc>
                      </a:pPr>
                      <a:endParaRPr lang="en-US" sz="1800">
                        <a:solidFill>
                          <a:srgbClr val="000000"/>
                        </a:solidFill>
                        <a:latin typeface="Glacial Indifference"/>
                        <a:ea typeface="Glacial Indifference"/>
                        <a:cs typeface="Glacial Indifference"/>
                        <a:sym typeface="Glacial Indifference"/>
                      </a:endParaRPr>
                    </a:p>
                    <a:p>
                      <a:pPr algn="l">
                        <a:lnSpc>
                          <a:spcPts val="2106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puerto de motor C encendido velocidad =0</a:t>
                      </a:r>
                    </a:p>
                    <a:p>
                      <a:pPr algn="l">
                        <a:lnSpc>
                          <a:spcPts val="2106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puerto de motor B encendido velocidad =30</a:t>
                      </a:r>
                    </a:p>
                    <a:p>
                      <a:pPr algn="l">
                        <a:lnSpc>
                          <a:spcPts val="2106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     sino</a:t>
                      </a:r>
                    </a:p>
                    <a:p>
                      <a:pPr algn="l">
                        <a:lnSpc>
                          <a:spcPts val="2106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</a:t>
                      </a:r>
                      <a:r>
                        <a:rPr lang="en-US" sz="1800" i="1">
                          <a:solidFill>
                            <a:srgbClr val="000000"/>
                          </a:solidFill>
                          <a:latin typeface="Glacial Indifference Italics"/>
                          <a:ea typeface="Glacial Indifference Italics"/>
                          <a:cs typeface="Glacial Indifference Italics"/>
                          <a:sym typeface="Glacial Indifference Italics"/>
                        </a:rPr>
                        <a:t>si hacer </a:t>
                      </a:r>
                    </a:p>
                    <a:p>
                      <a:pPr algn="l">
                        <a:lnSpc>
                          <a:spcPts val="2106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     obtener color sensor port 3=</a:t>
                      </a:r>
                    </a:p>
                    <a:p>
                      <a:pPr algn="l">
                        <a:lnSpc>
                          <a:spcPts val="2106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     puerto de motor C encendido velocidad 30</a:t>
                      </a:r>
                    </a:p>
                    <a:p>
                      <a:pPr algn="l">
                        <a:lnSpc>
                          <a:spcPts val="2106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     puerto de motor de B encendido velocidad 0</a:t>
                      </a:r>
                    </a:p>
                    <a:p>
                      <a:pPr algn="l">
                        <a:lnSpc>
                          <a:spcPts val="2106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</a:t>
                      </a:r>
                      <a:r>
                        <a:rPr lang="en-US" sz="1800" i="1">
                          <a:solidFill>
                            <a:srgbClr val="000000"/>
                          </a:solidFill>
                          <a:latin typeface="Glacial Indifference Italics"/>
                          <a:ea typeface="Glacial Indifference Italics"/>
                          <a:cs typeface="Glacial Indifference Italics"/>
                          <a:sym typeface="Glacial Indifference Italics"/>
                        </a:rPr>
                        <a:t>sino</a:t>
                      </a:r>
                    </a:p>
                    <a:p>
                      <a:pPr algn="l">
                        <a:lnSpc>
                          <a:spcPts val="2106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     puerto de motor C encendido velocidad=50</a:t>
                      </a:r>
                    </a:p>
                    <a:p>
                      <a:pPr algn="l">
                        <a:lnSpc>
                          <a:spcPts val="2106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     puerto de motor B encendido velocidad=50 </a:t>
                      </a:r>
                    </a:p>
                    <a:p>
                      <a:pPr algn="l">
                        <a:lnSpc>
                          <a:spcPts val="2106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esperar hasta</a:t>
                      </a:r>
                    </a:p>
                    <a:p>
                      <a:pPr algn="l">
                        <a:lnSpc>
                          <a:spcPts val="2106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     obtener color sensor de color port 1=</a:t>
                      </a:r>
                    </a:p>
                    <a:p>
                      <a:pPr algn="l">
                        <a:lnSpc>
                          <a:spcPts val="2106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     puerto de motor C encendido velocidad 30</a:t>
                      </a:r>
                    </a:p>
                    <a:p>
                      <a:pPr algn="l">
                        <a:lnSpc>
                          <a:spcPts val="2106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     puerto de motor de B encendido velocidad 0</a:t>
                      </a:r>
                    </a:p>
                    <a:p>
                      <a:pPr algn="l">
                        <a:lnSpc>
                          <a:spcPts val="2106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o esperar a </a:t>
                      </a:r>
                    </a:p>
                    <a:p>
                      <a:pPr algn="l">
                        <a:lnSpc>
                          <a:spcPts val="2106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     obtener color sensor de color port 1=</a:t>
                      </a:r>
                    </a:p>
                    <a:p>
                      <a:pPr algn="l">
                        <a:lnSpc>
                          <a:spcPts val="2106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hacer</a:t>
                      </a:r>
                    </a:p>
                    <a:p>
                      <a:pPr algn="l">
                        <a:lnSpc>
                          <a:spcPts val="2106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      reproducer corchea c</a:t>
                      </a:r>
                    </a:p>
                    <a:p>
                      <a:pPr algn="l">
                        <a:lnSpc>
                          <a:spcPts val="2106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      para</a:t>
                      </a:r>
                    </a:p>
                  </a:txBody>
                  <a:tcPr marL="190500" marR="190500" marT="190500" marB="190500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</a:t>
                      </a:r>
                      <a:r>
                        <a:rPr lang="en-US" sz="2400" b="1">
                          <a:solidFill>
                            <a:srgbClr val="337967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 Escenario1:</a:t>
                      </a:r>
                      <a:endParaRPr lang="en-US" sz="1100"/>
                    </a:p>
                    <a:p>
                      <a:pPr algn="l">
                        <a:lnSpc>
                          <a:spcPts val="336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robot se prepara para avanzar.</a:t>
                      </a:r>
                    </a:p>
                    <a:p>
                      <a:pPr algn="l">
                        <a:lnSpc>
                          <a:spcPts val="336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</a:t>
                      </a:r>
                      <a:r>
                        <a:rPr lang="en-US" sz="2400" b="1">
                          <a:solidFill>
                            <a:srgbClr val="337967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 Escenario2:</a:t>
                      </a:r>
                    </a:p>
                    <a:p>
                      <a:pPr algn="l">
                        <a:lnSpc>
                          <a:spcPts val="336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robot seguirá la línea proporcionada.</a:t>
                      </a:r>
                    </a:p>
                    <a:p>
                      <a:pPr algn="l">
                        <a:lnSpc>
                          <a:spcPts val="3360"/>
                        </a:lnSpc>
                      </a:pPr>
                      <a:endParaRPr lang="en-US" sz="2400">
                        <a:solidFill>
                          <a:srgbClr val="000000"/>
                        </a:solidFill>
                        <a:latin typeface="Glacial Indifference"/>
                        <a:ea typeface="Glacial Indifference"/>
                        <a:cs typeface="Glacial Indifference"/>
                        <a:sym typeface="Glacial Indifference"/>
                      </a:endParaRPr>
                    </a:p>
                    <a:p>
                      <a:pPr algn="l">
                        <a:lnSpc>
                          <a:spcPts val="336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</a:t>
                      </a:r>
                      <a:r>
                        <a:rPr lang="en-US" sz="2400" b="1">
                          <a:solidFill>
                            <a:srgbClr val="337967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  Escenario3:</a:t>
                      </a:r>
                    </a:p>
                    <a:p>
                      <a:pPr algn="l">
                        <a:lnSpc>
                          <a:spcPts val="336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robot parara hasta encontrarse con un cuadro de color azul</a:t>
                      </a:r>
                    </a:p>
                    <a:p>
                      <a:pPr algn="l">
                        <a:lnSpc>
                          <a:spcPts val="336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</a:p>
                    <a:p>
                      <a:pPr algn="l">
                        <a:lnSpc>
                          <a:spcPts val="336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</a:t>
                      </a:r>
                      <a:r>
                        <a:rPr lang="en-US" sz="2400" b="1">
                          <a:solidFill>
                            <a:srgbClr val="337967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Escenario4:</a:t>
                      </a:r>
                    </a:p>
                    <a:p>
                      <a:pPr algn="l">
                        <a:lnSpc>
                          <a:spcPts val="336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robot por consiguiente producira un sonido.</a:t>
                      </a:r>
                    </a:p>
                    <a:p>
                      <a:pPr algn="l">
                        <a:lnSpc>
                          <a:spcPts val="3360"/>
                        </a:lnSpc>
                      </a:pPr>
                      <a:endParaRPr lang="en-US" sz="2400">
                        <a:solidFill>
                          <a:srgbClr val="000000"/>
                        </a:solidFill>
                        <a:latin typeface="Glacial Indifference"/>
                        <a:ea typeface="Glacial Indifference"/>
                        <a:cs typeface="Glacial Indifference"/>
                        <a:sym typeface="Glacial Indifference"/>
                      </a:endParaRPr>
                    </a:p>
                    <a:p>
                      <a:pPr algn="l">
                        <a:lnSpc>
                          <a:spcPts val="3780"/>
                        </a:lnSpc>
                      </a:pPr>
                      <a:endParaRPr lang="en-US" sz="2400">
                        <a:solidFill>
                          <a:srgbClr val="000000"/>
                        </a:solidFill>
                        <a:latin typeface="Glacial Indifference"/>
                        <a:ea typeface="Glacial Indifference"/>
                        <a:cs typeface="Glacial Indifference"/>
                        <a:sym typeface="Glacial Indifference"/>
                      </a:endParaRPr>
                    </a:p>
                    <a:p>
                      <a:pPr algn="l">
                        <a:lnSpc>
                          <a:spcPts val="3780"/>
                        </a:lnSpc>
                      </a:pPr>
                      <a:endParaRPr lang="en-US" sz="2400">
                        <a:solidFill>
                          <a:srgbClr val="000000"/>
                        </a:solidFill>
                        <a:latin typeface="Glacial Indifference"/>
                        <a:ea typeface="Glacial Indifference"/>
                        <a:cs typeface="Glacial Indifference"/>
                        <a:sym typeface="Glacial Indifference"/>
                      </a:endParaRP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Group 5"/>
          <p:cNvGrpSpPr/>
          <p:nvPr/>
        </p:nvGrpSpPr>
        <p:grpSpPr>
          <a:xfrm>
            <a:off x="7354597" y="4293954"/>
            <a:ext cx="750019" cy="421587"/>
            <a:chOff x="0" y="0"/>
            <a:chExt cx="197536" cy="1110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7536" cy="111035"/>
            </a:xfrm>
            <a:custGeom>
              <a:avLst/>
              <a:gdLst/>
              <a:ahLst/>
              <a:cxnLst/>
              <a:rect l="l" t="t" r="r" b="b"/>
              <a:pathLst>
                <a:path w="197536" h="111035">
                  <a:moveTo>
                    <a:pt x="0" y="0"/>
                  </a:moveTo>
                  <a:lnTo>
                    <a:pt x="197536" y="0"/>
                  </a:lnTo>
                  <a:lnTo>
                    <a:pt x="197536" y="111035"/>
                  </a:lnTo>
                  <a:lnTo>
                    <a:pt x="0" y="11103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97536" cy="1586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1668766" y="-30468"/>
            <a:ext cx="10812766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Análisis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979588" y="5812095"/>
            <a:ext cx="750019" cy="421587"/>
            <a:chOff x="0" y="0"/>
            <a:chExt cx="197536" cy="1110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7536" cy="111035"/>
            </a:xfrm>
            <a:custGeom>
              <a:avLst/>
              <a:gdLst/>
              <a:ahLst/>
              <a:cxnLst/>
              <a:rect l="l" t="t" r="r" b="b"/>
              <a:pathLst>
                <a:path w="197536" h="111035">
                  <a:moveTo>
                    <a:pt x="0" y="0"/>
                  </a:moveTo>
                  <a:lnTo>
                    <a:pt x="197536" y="0"/>
                  </a:lnTo>
                  <a:lnTo>
                    <a:pt x="197536" y="111035"/>
                  </a:lnTo>
                  <a:lnTo>
                    <a:pt x="0" y="11103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97536" cy="1586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29607" y="7733564"/>
            <a:ext cx="750019" cy="421587"/>
            <a:chOff x="0" y="0"/>
            <a:chExt cx="197536" cy="1110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7536" cy="111035"/>
            </a:xfrm>
            <a:custGeom>
              <a:avLst/>
              <a:gdLst/>
              <a:ahLst/>
              <a:cxnLst/>
              <a:rect l="l" t="t" r="r" b="b"/>
              <a:pathLst>
                <a:path w="197536" h="111035">
                  <a:moveTo>
                    <a:pt x="0" y="0"/>
                  </a:moveTo>
                  <a:lnTo>
                    <a:pt x="197536" y="0"/>
                  </a:lnTo>
                  <a:lnTo>
                    <a:pt x="197536" y="111035"/>
                  </a:lnTo>
                  <a:lnTo>
                    <a:pt x="0" y="11103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97536" cy="1586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729607" y="8836713"/>
            <a:ext cx="750019" cy="421587"/>
            <a:chOff x="0" y="0"/>
            <a:chExt cx="197536" cy="1110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7536" cy="111035"/>
            </a:xfrm>
            <a:custGeom>
              <a:avLst/>
              <a:gdLst/>
              <a:ahLst/>
              <a:cxnLst/>
              <a:rect l="l" t="t" r="r" b="b"/>
              <a:pathLst>
                <a:path w="197536" h="111035">
                  <a:moveTo>
                    <a:pt x="0" y="0"/>
                  </a:moveTo>
                  <a:lnTo>
                    <a:pt x="197536" y="0"/>
                  </a:lnTo>
                  <a:lnTo>
                    <a:pt x="197536" y="111035"/>
                  </a:lnTo>
                  <a:lnTo>
                    <a:pt x="0" y="111035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97536" cy="1586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5603399" y="1553416"/>
            <a:ext cx="8288984" cy="2178906"/>
          </a:xfrm>
          <a:custGeom>
            <a:avLst/>
            <a:gdLst/>
            <a:ahLst/>
            <a:cxnLst/>
            <a:rect l="l" t="t" r="r" b="b"/>
            <a:pathLst>
              <a:path w="8288984" h="2178906">
                <a:moveTo>
                  <a:pt x="0" y="0"/>
                </a:moveTo>
                <a:lnTo>
                  <a:pt x="8288985" y="0"/>
                </a:lnTo>
                <a:lnTo>
                  <a:pt x="8288985" y="2178905"/>
                </a:lnTo>
                <a:lnTo>
                  <a:pt x="0" y="217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79630" y="-1089453"/>
            <a:ext cx="8288984" cy="2178906"/>
          </a:xfrm>
          <a:custGeom>
            <a:avLst/>
            <a:gdLst/>
            <a:ahLst/>
            <a:cxnLst/>
            <a:rect l="l" t="t" r="r" b="b"/>
            <a:pathLst>
              <a:path w="8288984" h="2178906">
                <a:moveTo>
                  <a:pt x="0" y="0"/>
                </a:moveTo>
                <a:lnTo>
                  <a:pt x="8288984" y="0"/>
                </a:lnTo>
                <a:lnTo>
                  <a:pt x="8288984" y="2178906"/>
                </a:lnTo>
                <a:lnTo>
                  <a:pt x="0" y="217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05769" y="1880469"/>
          <a:ext cx="17259300" cy="7377831"/>
        </p:xfrm>
        <a:graphic>
          <a:graphicData uri="http://schemas.openxmlformats.org/drawingml/2006/table">
            <a:tbl>
              <a:tblPr/>
              <a:tblGrid>
                <a:gridCol w="9797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2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0721"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CÓDIGO VISUAL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REULTADOS(SIMULACIÓN)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7110"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306366" y="3127849"/>
            <a:ext cx="3919494" cy="3189738"/>
          </a:xfrm>
          <a:custGeom>
            <a:avLst/>
            <a:gdLst/>
            <a:ahLst/>
            <a:cxnLst/>
            <a:rect l="l" t="t" r="r" b="b"/>
            <a:pathLst>
              <a:path w="3919494" h="3189738">
                <a:moveTo>
                  <a:pt x="0" y="0"/>
                </a:moveTo>
                <a:lnTo>
                  <a:pt x="3919493" y="0"/>
                </a:lnTo>
                <a:lnTo>
                  <a:pt x="3919493" y="3189739"/>
                </a:lnTo>
                <a:lnTo>
                  <a:pt x="0" y="3189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225859" y="4722718"/>
            <a:ext cx="5829267" cy="4338366"/>
          </a:xfrm>
          <a:custGeom>
            <a:avLst/>
            <a:gdLst/>
            <a:ahLst/>
            <a:cxnLst/>
            <a:rect l="l" t="t" r="r" b="b"/>
            <a:pathLst>
              <a:path w="5829267" h="4338366">
                <a:moveTo>
                  <a:pt x="0" y="0"/>
                </a:moveTo>
                <a:lnTo>
                  <a:pt x="5829268" y="0"/>
                </a:lnTo>
                <a:lnTo>
                  <a:pt x="5829268" y="4338367"/>
                </a:lnTo>
                <a:lnTo>
                  <a:pt x="0" y="43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83" r="-168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79609" y="3366265"/>
            <a:ext cx="6515696" cy="4406240"/>
          </a:xfrm>
          <a:custGeom>
            <a:avLst/>
            <a:gdLst/>
            <a:ahLst/>
            <a:cxnLst/>
            <a:rect l="l" t="t" r="r" b="b"/>
            <a:pathLst>
              <a:path w="6515696" h="4406240">
                <a:moveTo>
                  <a:pt x="0" y="0"/>
                </a:moveTo>
                <a:lnTo>
                  <a:pt x="6515696" y="0"/>
                </a:lnTo>
                <a:lnTo>
                  <a:pt x="6515696" y="4406239"/>
                </a:lnTo>
                <a:lnTo>
                  <a:pt x="0" y="44062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619584" y="8098918"/>
            <a:ext cx="213424" cy="151763"/>
            <a:chOff x="0" y="0"/>
            <a:chExt cx="56211" cy="399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211" cy="39970"/>
            </a:xfrm>
            <a:custGeom>
              <a:avLst/>
              <a:gdLst/>
              <a:ahLst/>
              <a:cxnLst/>
              <a:rect l="l" t="t" r="r" b="b"/>
              <a:pathLst>
                <a:path w="56211" h="39970">
                  <a:moveTo>
                    <a:pt x="0" y="0"/>
                  </a:moveTo>
                  <a:lnTo>
                    <a:pt x="56211" y="0"/>
                  </a:lnTo>
                  <a:lnTo>
                    <a:pt x="56211" y="39970"/>
                  </a:lnTo>
                  <a:lnTo>
                    <a:pt x="0" y="3997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6211" cy="87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1877347" y="-247650"/>
            <a:ext cx="10812766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Desarrollo: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508757" y="-1064553"/>
            <a:ext cx="9751946" cy="2563471"/>
          </a:xfrm>
          <a:custGeom>
            <a:avLst/>
            <a:gdLst/>
            <a:ahLst/>
            <a:cxnLst/>
            <a:rect l="l" t="t" r="r" b="b"/>
            <a:pathLst>
              <a:path w="9751946" h="2563471">
                <a:moveTo>
                  <a:pt x="9751946" y="0"/>
                </a:moveTo>
                <a:lnTo>
                  <a:pt x="0" y="0"/>
                </a:lnTo>
                <a:lnTo>
                  <a:pt x="0" y="2563471"/>
                </a:lnTo>
                <a:lnTo>
                  <a:pt x="9751946" y="2563471"/>
                </a:lnTo>
                <a:lnTo>
                  <a:pt x="9751946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994293" y="8520479"/>
            <a:ext cx="9751946" cy="2563471"/>
          </a:xfrm>
          <a:custGeom>
            <a:avLst/>
            <a:gdLst/>
            <a:ahLst/>
            <a:cxnLst/>
            <a:rect l="l" t="t" r="r" b="b"/>
            <a:pathLst>
              <a:path w="9751946" h="2563471">
                <a:moveTo>
                  <a:pt x="9751945" y="0"/>
                </a:moveTo>
                <a:lnTo>
                  <a:pt x="0" y="0"/>
                </a:lnTo>
                <a:lnTo>
                  <a:pt x="0" y="2563471"/>
                </a:lnTo>
                <a:lnTo>
                  <a:pt x="9751945" y="2563471"/>
                </a:lnTo>
                <a:lnTo>
                  <a:pt x="9751945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838131" y="2180366"/>
          <a:ext cx="16666867" cy="7296150"/>
        </p:xfrm>
        <a:graphic>
          <a:graphicData uri="http://schemas.openxmlformats.org/drawingml/2006/table">
            <a:tbl>
              <a:tblPr/>
              <a:tblGrid>
                <a:gridCol w="2279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5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20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69685"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ENTRADA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PROCESO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SALIDA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6465">
                <a:tc>
                  <a:txBody>
                    <a:bodyPr/>
                    <a:lstStyle/>
                    <a:p>
                      <a:pPr algn="l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color</a:t>
                      </a:r>
                      <a:endParaRPr lang="en-US" sz="1100"/>
                    </a:p>
                    <a:p>
                      <a:pPr algn="l">
                        <a:lnSpc>
                          <a:spcPts val="4620"/>
                        </a:lnSpc>
                      </a:pPr>
                      <a:r>
                        <a:rPr lang="en-US" sz="33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distancia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25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repetir indefinitivamente </a:t>
                      </a:r>
                      <a:endParaRPr lang="en-US" sz="1100"/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hacer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5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si hacer 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obtener color con el sensor de color port 3=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steer hacia delante velocidad izquierdo=10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                      velocidad derecho=30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esperar hasta obtener color sensor de color port 3=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     </a:t>
                      </a: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steer hacia delante velocidad izquierdo=30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                        velocidad derecho=10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sino si 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obtener distancia cm sensor de ultrasonidos port 4&lt;20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hacer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reproducir semicorchea c’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para</a:t>
                      </a:r>
                    </a:p>
                    <a:p>
                      <a:pPr algn="l">
                        <a:lnSpc>
                          <a:spcPts val="2925"/>
                        </a:lnSpc>
                      </a:pPr>
                      <a:endParaRPr lang="en-US" sz="2500">
                        <a:solidFill>
                          <a:srgbClr val="000000"/>
                        </a:solidFill>
                        <a:latin typeface="Glacial Indifference"/>
                        <a:ea typeface="Glacial Indifference"/>
                        <a:cs typeface="Glacial Indifference"/>
                        <a:sym typeface="Glacial Indifference"/>
                      </a:endParaRPr>
                    </a:p>
                  </a:txBody>
                  <a:tcPr marL="190500" marR="190500" marT="190500" marB="190500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7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Escenario1:</a:t>
                      </a:r>
                      <a:endParaRPr lang="en-US" sz="1100"/>
                    </a:p>
                    <a:p>
                      <a:pPr algn="l">
                        <a:lnSpc>
                          <a:spcPts val="3780"/>
                        </a:lnSpc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robot se prepara para avanzar.</a:t>
                      </a:r>
                    </a:p>
                    <a:p>
                      <a:pPr algn="l">
                        <a:lnSpc>
                          <a:spcPts val="3780"/>
                        </a:lnSpc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7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Escenario2:</a:t>
                      </a:r>
                    </a:p>
                    <a:p>
                      <a:pPr algn="l">
                        <a:lnSpc>
                          <a:spcPts val="3780"/>
                        </a:lnSpc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robot seguirá la línea proporcionada</a:t>
                      </a:r>
                    </a:p>
                    <a:p>
                      <a:pPr algn="l">
                        <a:lnSpc>
                          <a:spcPts val="3780"/>
                        </a:lnSpc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7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Escenario3:</a:t>
                      </a:r>
                    </a:p>
                    <a:p>
                      <a:pPr algn="l">
                        <a:lnSpc>
                          <a:spcPts val="3780"/>
                        </a:lnSpc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robot parara a 20cm del objeto</a:t>
                      </a:r>
                    </a:p>
                    <a:p>
                      <a:pPr algn="l">
                        <a:lnSpc>
                          <a:spcPts val="3780"/>
                        </a:lnSpc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7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Escenario4:</a:t>
                      </a:r>
                    </a:p>
                    <a:p>
                      <a:pPr algn="l">
                        <a:lnSpc>
                          <a:spcPts val="3780"/>
                        </a:lnSpc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robot por consiguiente producira un sonido.</a:t>
                      </a:r>
                    </a:p>
                    <a:p>
                      <a:pPr algn="l">
                        <a:lnSpc>
                          <a:spcPts val="3780"/>
                        </a:lnSpc>
                      </a:pPr>
                      <a:endParaRPr lang="en-US" sz="2700">
                        <a:solidFill>
                          <a:srgbClr val="000000"/>
                        </a:solidFill>
                        <a:latin typeface="Glacial Indifference"/>
                        <a:ea typeface="Glacial Indifference"/>
                        <a:cs typeface="Glacial Indifference"/>
                        <a:sym typeface="Glacial Indifference"/>
                      </a:endParaRP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Group 5"/>
          <p:cNvGrpSpPr/>
          <p:nvPr/>
        </p:nvGrpSpPr>
        <p:grpSpPr>
          <a:xfrm>
            <a:off x="9473651" y="4818682"/>
            <a:ext cx="509380" cy="324818"/>
            <a:chOff x="0" y="0"/>
            <a:chExt cx="134158" cy="855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158" cy="85549"/>
            </a:xfrm>
            <a:custGeom>
              <a:avLst/>
              <a:gdLst/>
              <a:ahLst/>
              <a:cxnLst/>
              <a:rect l="l" t="t" r="r" b="b"/>
              <a:pathLst>
                <a:path w="134158" h="85549">
                  <a:moveTo>
                    <a:pt x="0" y="0"/>
                  </a:moveTo>
                  <a:lnTo>
                    <a:pt x="134158" y="0"/>
                  </a:lnTo>
                  <a:lnTo>
                    <a:pt x="134158" y="85549"/>
                  </a:lnTo>
                  <a:lnTo>
                    <a:pt x="0" y="8554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4158" cy="133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1668766" y="-30468"/>
            <a:ext cx="10812766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Análisis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805283" y="5828441"/>
            <a:ext cx="509380" cy="324818"/>
            <a:chOff x="0" y="0"/>
            <a:chExt cx="134158" cy="855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158" cy="85549"/>
            </a:xfrm>
            <a:custGeom>
              <a:avLst/>
              <a:gdLst/>
              <a:ahLst/>
              <a:cxnLst/>
              <a:rect l="l" t="t" r="r" b="b"/>
              <a:pathLst>
                <a:path w="134158" h="85549">
                  <a:moveTo>
                    <a:pt x="0" y="0"/>
                  </a:moveTo>
                  <a:lnTo>
                    <a:pt x="134158" y="0"/>
                  </a:lnTo>
                  <a:lnTo>
                    <a:pt x="134158" y="85549"/>
                  </a:lnTo>
                  <a:lnTo>
                    <a:pt x="0" y="85549"/>
                  </a:lnTo>
                  <a:close/>
                </a:path>
              </a:pathLst>
            </a:custGeom>
            <a:solidFill>
              <a:srgbClr val="FBFBFC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4158" cy="133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5603399" y="1553416"/>
            <a:ext cx="8288984" cy="2178906"/>
          </a:xfrm>
          <a:custGeom>
            <a:avLst/>
            <a:gdLst/>
            <a:ahLst/>
            <a:cxnLst/>
            <a:rect l="l" t="t" r="r" b="b"/>
            <a:pathLst>
              <a:path w="8288984" h="2178906">
                <a:moveTo>
                  <a:pt x="0" y="0"/>
                </a:moveTo>
                <a:lnTo>
                  <a:pt x="8288985" y="0"/>
                </a:lnTo>
                <a:lnTo>
                  <a:pt x="8288985" y="2178905"/>
                </a:lnTo>
                <a:lnTo>
                  <a:pt x="0" y="217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79630" y="-1089453"/>
            <a:ext cx="8288984" cy="2178906"/>
          </a:xfrm>
          <a:custGeom>
            <a:avLst/>
            <a:gdLst/>
            <a:ahLst/>
            <a:cxnLst/>
            <a:rect l="l" t="t" r="r" b="b"/>
            <a:pathLst>
              <a:path w="8288984" h="2178906">
                <a:moveTo>
                  <a:pt x="0" y="0"/>
                </a:moveTo>
                <a:lnTo>
                  <a:pt x="8288984" y="0"/>
                </a:lnTo>
                <a:lnTo>
                  <a:pt x="8288984" y="2178906"/>
                </a:lnTo>
                <a:lnTo>
                  <a:pt x="0" y="217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611539" y="1880469"/>
          <a:ext cx="17178886" cy="7377831"/>
        </p:xfrm>
        <a:graphic>
          <a:graphicData uri="http://schemas.openxmlformats.org/drawingml/2006/table">
            <a:tbl>
              <a:tblPr/>
              <a:tblGrid>
                <a:gridCol w="1153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3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0721"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CÓDIGO VISUAL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REULTADOS(SIMULACIÓN)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7110"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3637908" y="4481563"/>
            <a:ext cx="8498861" cy="4392637"/>
          </a:xfrm>
          <a:custGeom>
            <a:avLst/>
            <a:gdLst/>
            <a:ahLst/>
            <a:cxnLst/>
            <a:rect l="l" t="t" r="r" b="b"/>
            <a:pathLst>
              <a:path w="8498861" h="4392637">
                <a:moveTo>
                  <a:pt x="0" y="0"/>
                </a:moveTo>
                <a:lnTo>
                  <a:pt x="8498861" y="0"/>
                </a:lnTo>
                <a:lnTo>
                  <a:pt x="8498861" y="4392637"/>
                </a:lnTo>
                <a:lnTo>
                  <a:pt x="0" y="4392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17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17383" y="3125378"/>
            <a:ext cx="3110125" cy="3646991"/>
          </a:xfrm>
          <a:custGeom>
            <a:avLst/>
            <a:gdLst/>
            <a:ahLst/>
            <a:cxnLst/>
            <a:rect l="l" t="t" r="r" b="b"/>
            <a:pathLst>
              <a:path w="3110125" h="3646991">
                <a:moveTo>
                  <a:pt x="0" y="0"/>
                </a:moveTo>
                <a:lnTo>
                  <a:pt x="3110125" y="0"/>
                </a:lnTo>
                <a:lnTo>
                  <a:pt x="3110125" y="3646991"/>
                </a:lnTo>
                <a:lnTo>
                  <a:pt x="0" y="36469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36769" y="3953294"/>
            <a:ext cx="5485721" cy="2380411"/>
          </a:xfrm>
          <a:custGeom>
            <a:avLst/>
            <a:gdLst/>
            <a:ahLst/>
            <a:cxnLst/>
            <a:rect l="l" t="t" r="r" b="b"/>
            <a:pathLst>
              <a:path w="5485721" h="2380411">
                <a:moveTo>
                  <a:pt x="0" y="0"/>
                </a:moveTo>
                <a:lnTo>
                  <a:pt x="5485721" y="0"/>
                </a:lnTo>
                <a:lnTo>
                  <a:pt x="5485721" y="2380412"/>
                </a:lnTo>
                <a:lnTo>
                  <a:pt x="0" y="23804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877347" y="-247650"/>
            <a:ext cx="10812766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Desarrollo: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508757" y="-1064553"/>
            <a:ext cx="9751946" cy="2563471"/>
          </a:xfrm>
          <a:custGeom>
            <a:avLst/>
            <a:gdLst/>
            <a:ahLst/>
            <a:cxnLst/>
            <a:rect l="l" t="t" r="r" b="b"/>
            <a:pathLst>
              <a:path w="9751946" h="2563471">
                <a:moveTo>
                  <a:pt x="9751946" y="0"/>
                </a:moveTo>
                <a:lnTo>
                  <a:pt x="0" y="0"/>
                </a:lnTo>
                <a:lnTo>
                  <a:pt x="0" y="2563471"/>
                </a:lnTo>
                <a:lnTo>
                  <a:pt x="9751946" y="2563471"/>
                </a:lnTo>
                <a:lnTo>
                  <a:pt x="9751946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994293" y="8520479"/>
            <a:ext cx="9751946" cy="2563471"/>
          </a:xfrm>
          <a:custGeom>
            <a:avLst/>
            <a:gdLst/>
            <a:ahLst/>
            <a:cxnLst/>
            <a:rect l="l" t="t" r="r" b="b"/>
            <a:pathLst>
              <a:path w="9751946" h="2563471">
                <a:moveTo>
                  <a:pt x="9751945" y="0"/>
                </a:moveTo>
                <a:lnTo>
                  <a:pt x="0" y="0"/>
                </a:lnTo>
                <a:lnTo>
                  <a:pt x="0" y="2563471"/>
                </a:lnTo>
                <a:lnTo>
                  <a:pt x="9751945" y="2563471"/>
                </a:lnTo>
                <a:lnTo>
                  <a:pt x="9751945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810567" y="1467839"/>
          <a:ext cx="16666867" cy="8334375"/>
        </p:xfrm>
        <a:graphic>
          <a:graphicData uri="http://schemas.openxmlformats.org/drawingml/2006/table">
            <a:tbl>
              <a:tblPr/>
              <a:tblGrid>
                <a:gridCol w="2634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8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83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68728"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ENTRADA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PROCESO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88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Handelson Four"/>
                          <a:ea typeface="Handelson Four"/>
                          <a:cs typeface="Handelson Four"/>
                          <a:sym typeface="Handelson Four"/>
                        </a:rPr>
                        <a:t>SALIDA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5647">
                <a:tc>
                  <a:txBody>
                    <a:bodyPr/>
                    <a:lstStyle/>
                    <a:p>
                      <a:pPr marL="712475" lvl="1" indent="-356237" algn="just">
                        <a:lnSpc>
                          <a:spcPts val="46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3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color negro</a:t>
                      </a:r>
                      <a:endParaRPr lang="en-US" sz="1100"/>
                    </a:p>
                    <a:p>
                      <a:pPr marL="712475" lvl="1" indent="-356237" algn="just">
                        <a:lnSpc>
                          <a:spcPts val="4620"/>
                        </a:lnSpc>
                        <a:buFont typeface="Arial"/>
                        <a:buChar char="•"/>
                      </a:pPr>
                      <a:r>
                        <a:rPr lang="en-US" sz="33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color amarillo</a:t>
                      </a:r>
                    </a:p>
                    <a:p>
                      <a:pPr marL="712475" lvl="1" indent="-356237" algn="just">
                        <a:lnSpc>
                          <a:spcPts val="4620"/>
                        </a:lnSpc>
                        <a:buFont typeface="Arial"/>
                        <a:buChar char="•"/>
                      </a:pPr>
                      <a:r>
                        <a:rPr lang="en-US" sz="33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color verde</a:t>
                      </a:r>
                    </a:p>
                  </a:txBody>
                  <a:tcPr marL="190500" marR="190500" marT="190500" marB="190500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repetir indefinidamente </a:t>
                      </a:r>
                      <a:endParaRPr lang="en-US" sz="1100"/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hacer</a:t>
                      </a:r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1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si hacer </a:t>
                      </a:r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obtener color con el sensor de color Port 1 =</a:t>
                      </a:r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puerto de motor C  encendido  velocidad =0</a:t>
                      </a:r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puerto de motor B  encendido  velocidad =30</a:t>
                      </a:r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sino</a:t>
                      </a:r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</a:t>
                      </a:r>
                      <a:r>
                        <a:rPr lang="en-US" sz="21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si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obtener color   sensor de color  Port 3 =</a:t>
                      </a:r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</a:t>
                      </a:r>
                      <a:r>
                        <a:rPr lang="en-US" sz="21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 hacer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puerto de motor C encendido velocidad =30</a:t>
                      </a:r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    puerto de motor B encendido velocidad =0</a:t>
                      </a:r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</a:t>
                      </a:r>
                      <a:r>
                        <a:rPr lang="en-US" sz="21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sino 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puerto de motor C encendido velocidad =50</a:t>
                      </a:r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 puerto de motor B encendido velocidad =50</a:t>
                      </a:r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si   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obtener color  sensor de color  Port 3 =</a:t>
                      </a:r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hacer    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reproducir negra  C'</a:t>
                      </a:r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si     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obtener color sensor de color Port 3 =</a:t>
                      </a:r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hacer    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gira derecho   velocidad = 50</a:t>
                      </a:r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                                                grado = 180 </a:t>
                      </a:r>
                    </a:p>
                    <a:p>
                      <a:pPr algn="l">
                        <a:lnSpc>
                          <a:spcPts val="2940"/>
                        </a:lnSpc>
                      </a:pPr>
                      <a:endParaRPr lang="en-US" sz="2100">
                        <a:solidFill>
                          <a:srgbClr val="000000"/>
                        </a:solidFill>
                        <a:latin typeface="Glacial Indifference"/>
                        <a:ea typeface="Glacial Indifference"/>
                        <a:cs typeface="Glacial Indifference"/>
                        <a:sym typeface="Glacial Indifference"/>
                      </a:endParaRPr>
                    </a:p>
                  </a:txBody>
                  <a:tcPr marL="190500" marR="190500" marT="190500" marB="190500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8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Escenario 1:</a:t>
                      </a:r>
                      <a:endParaRPr lang="en-US" sz="1100"/>
                    </a:p>
                    <a:p>
                      <a:pPr algn="l">
                        <a:lnSpc>
                          <a:spcPts val="3780"/>
                        </a:lnSpc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robot se prepara para avanzar</a:t>
                      </a:r>
                    </a:p>
                    <a:p>
                      <a:pPr algn="l">
                        <a:lnSpc>
                          <a:spcPts val="3780"/>
                        </a:lnSpc>
                      </a:pPr>
                      <a:r>
                        <a:rPr lang="en-US" sz="27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Escenario 2:</a:t>
                      </a:r>
                    </a:p>
                    <a:p>
                      <a:pPr algn="l">
                        <a:lnSpc>
                          <a:spcPts val="3780"/>
                        </a:lnSpc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robot avanzará hasta llegar a la línea de color negro y la seguirá</a:t>
                      </a:r>
                    </a:p>
                    <a:p>
                      <a:pPr algn="l">
                        <a:lnSpc>
                          <a:spcPts val="3780"/>
                        </a:lnSpc>
                      </a:pPr>
                      <a:r>
                        <a:rPr lang="en-US" sz="27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Escenario 3:</a:t>
                      </a:r>
                    </a:p>
                    <a:p>
                      <a:pPr algn="l">
                        <a:lnSpc>
                          <a:spcPts val="3780"/>
                        </a:lnSpc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robot detectará el color amarillo y producirá un sonido</a:t>
                      </a:r>
                    </a:p>
                    <a:p>
                      <a:pPr algn="l">
                        <a:lnSpc>
                          <a:spcPts val="3780"/>
                        </a:lnSpc>
                      </a:pPr>
                      <a:r>
                        <a:rPr lang="en-US" sz="27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Escenario 4:</a:t>
                      </a:r>
                    </a:p>
                    <a:p>
                      <a:pPr algn="l">
                        <a:lnSpc>
                          <a:spcPts val="3780"/>
                        </a:lnSpc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el robot detectará el color verde y dará una vuelta de 90° hacia la derecha</a:t>
                      </a:r>
                    </a:p>
                    <a:p>
                      <a:pPr algn="l">
                        <a:lnSpc>
                          <a:spcPts val="3780"/>
                        </a:lnSpc>
                      </a:pPr>
                      <a:endParaRPr lang="en-US" sz="2700">
                        <a:solidFill>
                          <a:srgbClr val="000000"/>
                        </a:solidFill>
                        <a:latin typeface="Glacial Indifference"/>
                        <a:ea typeface="Glacial Indifference"/>
                        <a:cs typeface="Glacial Indifference"/>
                        <a:sym typeface="Glacial Indifference"/>
                      </a:endParaRPr>
                    </a:p>
                    <a:p>
                      <a:pPr algn="l">
                        <a:lnSpc>
                          <a:spcPts val="3780"/>
                        </a:lnSpc>
                      </a:pPr>
                      <a:endParaRPr lang="en-US" sz="2700">
                        <a:solidFill>
                          <a:srgbClr val="000000"/>
                        </a:solidFill>
                        <a:latin typeface="Glacial Indifference"/>
                        <a:ea typeface="Glacial Indifference"/>
                        <a:cs typeface="Glacial Indifference"/>
                        <a:sym typeface="Glacial Indifference"/>
                      </a:endParaRP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Group 5"/>
          <p:cNvGrpSpPr/>
          <p:nvPr/>
        </p:nvGrpSpPr>
        <p:grpSpPr>
          <a:xfrm>
            <a:off x="8811846" y="3999299"/>
            <a:ext cx="664307" cy="294655"/>
            <a:chOff x="0" y="0"/>
            <a:chExt cx="174962" cy="776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962" cy="77605"/>
            </a:xfrm>
            <a:custGeom>
              <a:avLst/>
              <a:gdLst/>
              <a:ahLst/>
              <a:cxnLst/>
              <a:rect l="l" t="t" r="r" b="b"/>
              <a:pathLst>
                <a:path w="174962" h="77605">
                  <a:moveTo>
                    <a:pt x="0" y="0"/>
                  </a:moveTo>
                  <a:lnTo>
                    <a:pt x="174962" y="0"/>
                  </a:lnTo>
                  <a:lnTo>
                    <a:pt x="174962" y="77605"/>
                  </a:lnTo>
                  <a:lnTo>
                    <a:pt x="0" y="776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4962" cy="125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2000920" y="-387447"/>
            <a:ext cx="10812766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Análisis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271869" y="5487699"/>
            <a:ext cx="664307" cy="294655"/>
            <a:chOff x="0" y="0"/>
            <a:chExt cx="174962" cy="776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4962" cy="77605"/>
            </a:xfrm>
            <a:custGeom>
              <a:avLst/>
              <a:gdLst/>
              <a:ahLst/>
              <a:cxnLst/>
              <a:rect l="l" t="t" r="r" b="b"/>
              <a:pathLst>
                <a:path w="174962" h="77605">
                  <a:moveTo>
                    <a:pt x="0" y="0"/>
                  </a:moveTo>
                  <a:lnTo>
                    <a:pt x="174962" y="0"/>
                  </a:lnTo>
                  <a:lnTo>
                    <a:pt x="174962" y="77605"/>
                  </a:lnTo>
                  <a:lnTo>
                    <a:pt x="0" y="776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74962" cy="125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11846" y="7361859"/>
            <a:ext cx="664307" cy="294655"/>
            <a:chOff x="0" y="0"/>
            <a:chExt cx="174962" cy="776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4962" cy="77605"/>
            </a:xfrm>
            <a:custGeom>
              <a:avLst/>
              <a:gdLst/>
              <a:ahLst/>
              <a:cxnLst/>
              <a:rect l="l" t="t" r="r" b="b"/>
              <a:pathLst>
                <a:path w="174962" h="77605">
                  <a:moveTo>
                    <a:pt x="0" y="0"/>
                  </a:moveTo>
                  <a:lnTo>
                    <a:pt x="174962" y="0"/>
                  </a:lnTo>
                  <a:lnTo>
                    <a:pt x="174962" y="77605"/>
                  </a:lnTo>
                  <a:lnTo>
                    <a:pt x="0" y="77605"/>
                  </a:lnTo>
                  <a:close/>
                </a:path>
              </a:pathLst>
            </a:custGeom>
            <a:solidFill>
              <a:srgbClr val="F7E01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74962" cy="125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607562" y="8095043"/>
            <a:ext cx="664307" cy="294655"/>
            <a:chOff x="0" y="0"/>
            <a:chExt cx="174962" cy="776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4962" cy="77605"/>
            </a:xfrm>
            <a:custGeom>
              <a:avLst/>
              <a:gdLst/>
              <a:ahLst/>
              <a:cxnLst/>
              <a:rect l="l" t="t" r="r" b="b"/>
              <a:pathLst>
                <a:path w="174962" h="77605">
                  <a:moveTo>
                    <a:pt x="0" y="0"/>
                  </a:moveTo>
                  <a:lnTo>
                    <a:pt x="174962" y="0"/>
                  </a:lnTo>
                  <a:lnTo>
                    <a:pt x="174962" y="77605"/>
                  </a:lnTo>
                  <a:lnTo>
                    <a:pt x="0" y="77605"/>
                  </a:lnTo>
                  <a:close/>
                </a:path>
              </a:pathLst>
            </a:custGeom>
            <a:solidFill>
              <a:srgbClr val="027A1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4962" cy="125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739</Words>
  <Application>Microsoft Office PowerPoint</Application>
  <PresentationFormat>Personalizado</PresentationFormat>
  <Paragraphs>154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1" baseType="lpstr">
      <vt:lpstr>Glacial Indifference Bold</vt:lpstr>
      <vt:lpstr>Glacial Indifference Italics</vt:lpstr>
      <vt:lpstr>Handelson Four</vt:lpstr>
      <vt:lpstr>Calibri</vt:lpstr>
      <vt:lpstr>Glacial Indifference</vt:lpstr>
      <vt:lpstr>League Spartan</vt:lpstr>
      <vt:lpstr>Arial</vt:lpstr>
      <vt:lpstr>Arimo</vt:lpstr>
      <vt:lpstr>Mokoto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Diapositivas Informática y Tecnología Ilustrado Moderno Verde Oscuro</dc:title>
  <dc:creator>NATALIA LIZETH</dc:creator>
  <cp:lastModifiedBy>qqnatalia3@gmail.com</cp:lastModifiedBy>
  <cp:revision>1</cp:revision>
  <dcterms:created xsi:type="dcterms:W3CDTF">2006-08-16T00:00:00Z</dcterms:created>
  <dcterms:modified xsi:type="dcterms:W3CDTF">2025-04-27T00:23:57Z</dcterms:modified>
  <dc:identifier>DAGl3n6y_t4</dc:identifier>
</cp:coreProperties>
</file>